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57" r:id="rId3"/>
    <p:sldId id="261" r:id="rId4"/>
    <p:sldId id="260" r:id="rId5"/>
    <p:sldId id="259"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97" d="100"/>
          <a:sy n="97" d="100"/>
        </p:scale>
        <p:origin x="53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64396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CDC8B-7844-4208-ADA7-580B45054E4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374442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301707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61850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386015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CCDC8B-7844-4208-ADA7-580B45054E44}"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43434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2CCDC8B-7844-4208-ADA7-580B45054E44}" type="datetimeFigureOut">
              <a:rPr lang="en-US" smtClean="0"/>
              <a:t>1/19/2024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36159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1619887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56370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19730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CDC8B-7844-4208-ADA7-580B45054E4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9861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CCDC8B-7844-4208-ADA7-580B45054E4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64734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CDC8B-7844-4208-ADA7-580B45054E44}"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373439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CCDC8B-7844-4208-ADA7-580B45054E44}"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401636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CDC8B-7844-4208-ADA7-580B45054E44}"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33802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CDC8B-7844-4208-ADA7-580B45054E4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254486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CCDC8B-7844-4208-ADA7-580B45054E4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09E40A-7C7B-4F9F-8A8E-5682B5E83628}" type="slidenum">
              <a:rPr lang="en-US" smtClean="0"/>
              <a:t>‹#›</a:t>
            </a:fld>
            <a:endParaRPr lang="en-US"/>
          </a:p>
        </p:txBody>
      </p:sp>
    </p:spTree>
    <p:extLst>
      <p:ext uri="{BB962C8B-B14F-4D97-AF65-F5344CB8AC3E}">
        <p14:creationId xmlns:p14="http://schemas.microsoft.com/office/powerpoint/2010/main" val="49866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2CCDC8B-7844-4208-ADA7-580B45054E44}" type="datetimeFigureOut">
              <a:rPr lang="en-US" smtClean="0"/>
              <a:t>1/19/2024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409E40A-7C7B-4F9F-8A8E-5682B5E83628}" type="slidenum">
              <a:rPr lang="en-US" smtClean="0"/>
              <a:t>‹#›</a:t>
            </a:fld>
            <a:endParaRPr lang="en-US"/>
          </a:p>
        </p:txBody>
      </p:sp>
    </p:spTree>
    <p:extLst>
      <p:ext uri="{BB962C8B-B14F-4D97-AF65-F5344CB8AC3E}">
        <p14:creationId xmlns:p14="http://schemas.microsoft.com/office/powerpoint/2010/main" val="415987487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orms.office.com/r/uVCqbDpDt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06" y="1627759"/>
            <a:ext cx="8286161" cy="4702471"/>
          </a:xfrm>
          <a:prstGeom prst="rect">
            <a:avLst/>
          </a:prstGeom>
          <a:effectLst>
            <a:glow rad="127000">
              <a:schemeClr val="accent1">
                <a:lumMod val="75000"/>
                <a:alpha val="19000"/>
              </a:schemeClr>
            </a:glow>
            <a:softEdge rad="393700"/>
          </a:effectLst>
        </p:spPr>
      </p:pic>
      <p:sp>
        <p:nvSpPr>
          <p:cNvPr id="2" name="Title 1"/>
          <p:cNvSpPr>
            <a:spLocks noGrp="1"/>
          </p:cNvSpPr>
          <p:nvPr>
            <p:ph type="ctrTitle"/>
          </p:nvPr>
        </p:nvSpPr>
        <p:spPr>
          <a:xfrm>
            <a:off x="122548" y="172389"/>
            <a:ext cx="11631787" cy="1641490"/>
          </a:xfrm>
          <a:noFill/>
          <a:effectLst>
            <a:softEdge rad="203200"/>
          </a:effectLst>
        </p:spPr>
        <p:txBody>
          <a:bodyPr/>
          <a:lstStyle/>
          <a:p>
            <a:pPr algn="ctr"/>
            <a:r>
              <a:rPr lang="en-US" sz="6600" dirty="0">
                <a:solidFill>
                  <a:schemeClr val="accent6">
                    <a:lumMod val="40000"/>
                    <a:lumOff val="60000"/>
                  </a:schemeClr>
                </a:solidFill>
              </a:rPr>
              <a:t>Malignant Hyperthermia</a:t>
            </a:r>
          </a:p>
        </p:txBody>
      </p:sp>
    </p:spTree>
    <p:extLst>
      <p:ext uri="{BB962C8B-B14F-4D97-AF65-F5344CB8AC3E}">
        <p14:creationId xmlns:p14="http://schemas.microsoft.com/office/powerpoint/2010/main" val="275965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026" t="3171" b="12378"/>
          <a:stretch/>
        </p:blipFill>
        <p:spPr>
          <a:xfrm>
            <a:off x="9360816" y="4086519"/>
            <a:ext cx="2624579" cy="2771481"/>
          </a:xfrm>
          <a:prstGeom prst="rect">
            <a:avLst/>
          </a:prstGeom>
          <a:effectLst>
            <a:softEdge rad="165100"/>
          </a:effectLst>
        </p:spPr>
      </p:pic>
      <p:sp>
        <p:nvSpPr>
          <p:cNvPr id="2" name="Title 1"/>
          <p:cNvSpPr>
            <a:spLocks noGrp="1"/>
          </p:cNvSpPr>
          <p:nvPr>
            <p:ph type="title"/>
          </p:nvPr>
        </p:nvSpPr>
        <p:spPr>
          <a:xfrm>
            <a:off x="819346" y="491731"/>
            <a:ext cx="10515600" cy="1325563"/>
          </a:xfrm>
        </p:spPr>
        <p:txBody>
          <a:bodyPr/>
          <a:lstStyle/>
          <a:p>
            <a:pPr algn="ctr"/>
            <a:r>
              <a:rPr lang="en-US" sz="5400" dirty="0">
                <a:solidFill>
                  <a:schemeClr val="accent6">
                    <a:lumMod val="40000"/>
                    <a:lumOff val="60000"/>
                  </a:schemeClr>
                </a:solidFill>
              </a:rPr>
              <a:t>What is Malignant Hyperthermia?</a:t>
            </a:r>
          </a:p>
        </p:txBody>
      </p:sp>
      <p:sp>
        <p:nvSpPr>
          <p:cNvPr id="3" name="Content Placeholder 2"/>
          <p:cNvSpPr>
            <a:spLocks noGrp="1"/>
          </p:cNvSpPr>
          <p:nvPr>
            <p:ph idx="1"/>
          </p:nvPr>
        </p:nvSpPr>
        <p:spPr>
          <a:xfrm>
            <a:off x="649664" y="1877472"/>
            <a:ext cx="9766955" cy="3594787"/>
          </a:xfrm>
          <a:noFill/>
          <a:effectLst>
            <a:softEdge rad="292100"/>
          </a:effectLst>
        </p:spPr>
        <p:txBody>
          <a:bodyPr>
            <a:normAutofit fontScale="85000" lnSpcReduction="10000"/>
          </a:bodyPr>
          <a:lstStyle/>
          <a:p>
            <a:endParaRPr lang="en-US" u="sng" dirty="0">
              <a:solidFill>
                <a:schemeClr val="bg1">
                  <a:lumMod val="95000"/>
                  <a:lumOff val="5000"/>
                </a:schemeClr>
              </a:solidFill>
            </a:endParaRPr>
          </a:p>
          <a:p>
            <a:r>
              <a:rPr lang="en-US" sz="3200" u="sng" dirty="0">
                <a:solidFill>
                  <a:schemeClr val="tx1"/>
                </a:solidFill>
              </a:rPr>
              <a:t>Malignant</a:t>
            </a:r>
            <a:r>
              <a:rPr lang="en-US" sz="2800" u="sng" dirty="0">
                <a:solidFill>
                  <a:schemeClr val="tx1"/>
                </a:solidFill>
              </a:rPr>
              <a:t> Hyperthermia </a:t>
            </a:r>
            <a:r>
              <a:rPr lang="en-US" sz="2800" dirty="0">
                <a:solidFill>
                  <a:schemeClr val="tx1"/>
                </a:solidFill>
              </a:rPr>
              <a:t>(MH) is a rare, inherited musculoskeletal syndrome that presents as a hypermetabolic reaction triggered by exposure to volatile anesthetic gases (e.g., desflurane, enflurane, halothane, sevoflurane) or the depolarizing muscle relaxant, succinylcholine. Joint Commission requires that settings that stock succinylcholine, even if only for the purpose of emergency airway management, should have </a:t>
            </a:r>
            <a:r>
              <a:rPr lang="en-US" sz="2800" b="1" dirty="0">
                <a:solidFill>
                  <a:schemeClr val="tx1"/>
                </a:solidFill>
              </a:rPr>
              <a:t>Dantrolene</a:t>
            </a:r>
            <a:r>
              <a:rPr lang="en-US" sz="2800" dirty="0">
                <a:solidFill>
                  <a:schemeClr val="tx1"/>
                </a:solidFill>
              </a:rPr>
              <a:t> available and a Malignant Hyperthermia crisis protocol in place.</a:t>
            </a:r>
          </a:p>
          <a:p>
            <a:pPr marL="0" indent="0">
              <a:buNone/>
            </a:pPr>
            <a:endParaRPr lang="en-US" sz="2800" dirty="0">
              <a:solidFill>
                <a:schemeClr val="tx1"/>
              </a:solidFill>
            </a:endParaRPr>
          </a:p>
        </p:txBody>
      </p:sp>
    </p:spTree>
    <p:extLst>
      <p:ext uri="{BB962C8B-B14F-4D97-AF65-F5344CB8AC3E}">
        <p14:creationId xmlns:p14="http://schemas.microsoft.com/office/powerpoint/2010/main" val="54417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65" y="713917"/>
            <a:ext cx="10515600" cy="1325563"/>
          </a:xfrm>
        </p:spPr>
        <p:txBody>
          <a:bodyPr>
            <a:normAutofit fontScale="90000"/>
          </a:bodyPr>
          <a:lstStyle/>
          <a:p>
            <a:pPr algn="ctr"/>
            <a:r>
              <a:rPr lang="en-US" sz="4400" dirty="0">
                <a:solidFill>
                  <a:schemeClr val="accent6">
                    <a:lumMod val="40000"/>
                    <a:lumOff val="60000"/>
                  </a:schemeClr>
                </a:solidFill>
              </a:rPr>
              <a:t>Can Malignant Hyperthermia Occur Outside of the OR?</a:t>
            </a:r>
          </a:p>
        </p:txBody>
      </p:sp>
      <p:sp>
        <p:nvSpPr>
          <p:cNvPr id="3" name="Content Placeholder 2"/>
          <p:cNvSpPr>
            <a:spLocks noGrp="1"/>
          </p:cNvSpPr>
          <p:nvPr>
            <p:ph idx="1"/>
          </p:nvPr>
        </p:nvSpPr>
        <p:spPr>
          <a:xfrm>
            <a:off x="713666" y="2603531"/>
            <a:ext cx="10233800" cy="2435290"/>
          </a:xfrm>
          <a:noFill/>
          <a:effectLst>
            <a:softEdge rad="177800"/>
          </a:effectLst>
        </p:spPr>
        <p:txBody>
          <a:bodyPr>
            <a:normAutofit fontScale="92500" lnSpcReduction="20000"/>
          </a:bodyPr>
          <a:lstStyle/>
          <a:p>
            <a:r>
              <a:rPr lang="en-US" sz="2800" dirty="0">
                <a:solidFill>
                  <a:schemeClr val="tx1"/>
                </a:solidFill>
              </a:rPr>
              <a:t>Yes. While most cases of MH occur during general anesthesia, the one-hour period immediately following surgery (including the recovery room) is also a critical time. In addition, MH can occur if trigger anesthetics and/or succinylcholine are used in any location, such as emergency rooms, dental surgeries, surgeon’s offices or intensive care units.</a:t>
            </a:r>
          </a:p>
        </p:txBody>
      </p:sp>
    </p:spTree>
    <p:extLst>
      <p:ext uri="{BB962C8B-B14F-4D97-AF65-F5344CB8AC3E}">
        <p14:creationId xmlns:p14="http://schemas.microsoft.com/office/powerpoint/2010/main" val="191022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6">
                    <a:lumMod val="40000"/>
                    <a:lumOff val="60000"/>
                  </a:schemeClr>
                </a:solidFill>
              </a:rPr>
              <a:t>Who is Susceptible?</a:t>
            </a:r>
          </a:p>
        </p:txBody>
      </p:sp>
      <p:sp>
        <p:nvSpPr>
          <p:cNvPr id="3" name="Content Placeholder 2"/>
          <p:cNvSpPr>
            <a:spLocks noGrp="1"/>
          </p:cNvSpPr>
          <p:nvPr>
            <p:ph idx="1"/>
          </p:nvPr>
        </p:nvSpPr>
        <p:spPr>
          <a:xfrm>
            <a:off x="200205" y="2387288"/>
            <a:ext cx="11166878" cy="3416300"/>
          </a:xfrm>
          <a:noFill/>
          <a:effectLst>
            <a:softEdge rad="139700"/>
          </a:effectLst>
        </p:spPr>
        <p:txBody>
          <a:bodyPr>
            <a:noAutofit/>
          </a:bodyPr>
          <a:lstStyle/>
          <a:p>
            <a:r>
              <a:rPr lang="en-US" sz="2800" dirty="0"/>
              <a:t>A patient with an autosomal dominant inheritance pattern, usually have a 50% chance of inheriting a gene defect for MH.</a:t>
            </a:r>
          </a:p>
          <a:p>
            <a:pPr lvl="1"/>
            <a:r>
              <a:rPr lang="en-US" sz="2800" dirty="0"/>
              <a:t>It is important to know that not everyone who has a gene defect linked to MH develops the MH crisis upon each exposure to the triggering anesthetics. (Ask for any reaction to anesthesia or family history of reaction?)</a:t>
            </a:r>
          </a:p>
          <a:p>
            <a:r>
              <a:rPr lang="en-US" sz="2800" dirty="0"/>
              <a:t>A patient getting anesthesia, succinylcholine, </a:t>
            </a:r>
            <a:r>
              <a:rPr lang="en-US" sz="3600" b="1" dirty="0"/>
              <a:t>within 24 </a:t>
            </a:r>
            <a:r>
              <a:rPr lang="en-US" sz="3200" b="1" dirty="0"/>
              <a:t>hours</a:t>
            </a:r>
            <a:r>
              <a:rPr lang="en-US" sz="2800" dirty="0"/>
              <a:t>. </a:t>
            </a:r>
          </a:p>
        </p:txBody>
      </p:sp>
    </p:spTree>
    <p:extLst>
      <p:ext uri="{BB962C8B-B14F-4D97-AF65-F5344CB8AC3E}">
        <p14:creationId xmlns:p14="http://schemas.microsoft.com/office/powerpoint/2010/main" val="11951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54" y="55219"/>
            <a:ext cx="10515600" cy="1325563"/>
          </a:xfrm>
        </p:spPr>
        <p:txBody>
          <a:bodyPr/>
          <a:lstStyle/>
          <a:p>
            <a:pPr algn="ctr"/>
            <a:r>
              <a:rPr lang="en-US" sz="4400" b="1" dirty="0">
                <a:solidFill>
                  <a:schemeClr val="accent6">
                    <a:lumMod val="40000"/>
                    <a:lumOff val="60000"/>
                  </a:schemeClr>
                </a:solidFill>
              </a:rPr>
              <a:t>Signs and Symptoms</a:t>
            </a:r>
          </a:p>
        </p:txBody>
      </p:sp>
      <p:sp>
        <p:nvSpPr>
          <p:cNvPr id="3" name="Content Placeholder 2"/>
          <p:cNvSpPr>
            <a:spLocks noGrp="1"/>
          </p:cNvSpPr>
          <p:nvPr>
            <p:ph sz="half" idx="1"/>
          </p:nvPr>
        </p:nvSpPr>
        <p:spPr>
          <a:xfrm>
            <a:off x="676353" y="1512758"/>
            <a:ext cx="5257800" cy="4351338"/>
          </a:xfrm>
          <a:noFill/>
          <a:effectLst>
            <a:softEdge rad="241300"/>
          </a:effectLst>
        </p:spPr>
        <p:txBody>
          <a:bodyPr>
            <a:normAutofit lnSpcReduction="10000"/>
          </a:bodyPr>
          <a:lstStyle/>
          <a:p>
            <a:pPr marL="0" indent="0">
              <a:buNone/>
            </a:pPr>
            <a:r>
              <a:rPr lang="en-US" sz="3200" b="1" dirty="0">
                <a:solidFill>
                  <a:schemeClr val="bg1"/>
                </a:solidFill>
              </a:rPr>
              <a:t>Common Signs &amp; Symptoms</a:t>
            </a:r>
          </a:p>
          <a:p>
            <a:r>
              <a:rPr lang="en-US" sz="2400" dirty="0">
                <a:solidFill>
                  <a:schemeClr val="tx1"/>
                </a:solidFill>
              </a:rPr>
              <a:t>Tachycardia</a:t>
            </a:r>
          </a:p>
          <a:p>
            <a:r>
              <a:rPr lang="en-US" sz="2400" dirty="0">
                <a:solidFill>
                  <a:schemeClr val="tx1"/>
                </a:solidFill>
              </a:rPr>
              <a:t>Tachypnea</a:t>
            </a:r>
          </a:p>
          <a:p>
            <a:r>
              <a:rPr lang="en-US" sz="2400" dirty="0">
                <a:solidFill>
                  <a:schemeClr val="tx1"/>
                </a:solidFill>
              </a:rPr>
              <a:t> Muscle rigidity/spasms</a:t>
            </a:r>
          </a:p>
          <a:p>
            <a:r>
              <a:rPr lang="en-US" sz="2400" dirty="0">
                <a:solidFill>
                  <a:schemeClr val="tx1"/>
                </a:solidFill>
              </a:rPr>
              <a:t>Rapid increase in temperature (may be a late sign)</a:t>
            </a:r>
          </a:p>
          <a:p>
            <a:r>
              <a:rPr lang="en-US" sz="2400" dirty="0">
                <a:solidFill>
                  <a:schemeClr val="tx1"/>
                </a:solidFill>
              </a:rPr>
              <a:t>Along with muscle breakdown</a:t>
            </a:r>
          </a:p>
          <a:p>
            <a:r>
              <a:rPr lang="en-US" sz="2400" dirty="0">
                <a:solidFill>
                  <a:schemeClr val="tx1"/>
                </a:solidFill>
              </a:rPr>
              <a:t>Acidosis</a:t>
            </a:r>
          </a:p>
        </p:txBody>
      </p:sp>
      <p:sp>
        <p:nvSpPr>
          <p:cNvPr id="4" name="Content Placeholder 3"/>
          <p:cNvSpPr>
            <a:spLocks noGrp="1"/>
          </p:cNvSpPr>
          <p:nvPr>
            <p:ph sz="half" idx="2"/>
          </p:nvPr>
        </p:nvSpPr>
        <p:spPr>
          <a:xfrm>
            <a:off x="6059954" y="1512758"/>
            <a:ext cx="5807674" cy="4624092"/>
          </a:xfrm>
        </p:spPr>
        <p:txBody>
          <a:bodyPr>
            <a:normAutofit lnSpcReduction="10000"/>
          </a:bodyPr>
          <a:lstStyle/>
          <a:p>
            <a:pPr marL="0" indent="0">
              <a:buNone/>
            </a:pPr>
            <a:r>
              <a:rPr lang="en-US" sz="3200" b="1" dirty="0">
                <a:solidFill>
                  <a:schemeClr val="bg1"/>
                </a:solidFill>
              </a:rPr>
              <a:t>Severe complications include</a:t>
            </a:r>
            <a:r>
              <a:rPr lang="en-US" dirty="0">
                <a:solidFill>
                  <a:schemeClr val="bg1"/>
                </a:solidFill>
              </a:rPr>
              <a:t>:</a:t>
            </a:r>
          </a:p>
          <a:p>
            <a:r>
              <a:rPr lang="en-US" dirty="0">
                <a:solidFill>
                  <a:schemeClr val="tx1"/>
                </a:solidFill>
              </a:rPr>
              <a:t> </a:t>
            </a:r>
            <a:r>
              <a:rPr lang="en-US" sz="2400" dirty="0">
                <a:solidFill>
                  <a:schemeClr val="tx1"/>
                </a:solidFill>
              </a:rPr>
              <a:t>Cardiac arrest </a:t>
            </a:r>
          </a:p>
          <a:p>
            <a:r>
              <a:rPr lang="en-US" sz="2400" dirty="0">
                <a:solidFill>
                  <a:schemeClr val="tx1"/>
                </a:solidFill>
              </a:rPr>
              <a:t>Brain damage </a:t>
            </a:r>
          </a:p>
          <a:p>
            <a:r>
              <a:rPr lang="en-US" sz="2400" dirty="0">
                <a:solidFill>
                  <a:schemeClr val="tx1"/>
                </a:solidFill>
              </a:rPr>
              <a:t>Internal bleeding or failure of other body systems </a:t>
            </a:r>
          </a:p>
          <a:p>
            <a:r>
              <a:rPr lang="en-US" sz="2400" dirty="0">
                <a:solidFill>
                  <a:schemeClr val="tx1"/>
                </a:solidFill>
              </a:rPr>
              <a:t>Thus, DEATH, primarily due to a secondary cardiovascular collapse</a:t>
            </a:r>
            <a:endParaRPr lang="en-US" dirty="0">
              <a:solidFill>
                <a:schemeClr val="tx1"/>
              </a:solidFill>
            </a:endParaRPr>
          </a:p>
        </p:txBody>
      </p:sp>
      <p:sp>
        <p:nvSpPr>
          <p:cNvPr id="5" name="AutoShape 2" descr="Sample - Promotional Frosty LED lighted ice cube"/>
          <p:cNvSpPr>
            <a:spLocks noChangeAspect="1" noChangeArrowheads="1"/>
          </p:cNvSpPr>
          <p:nvPr/>
        </p:nvSpPr>
        <p:spPr bwMode="auto">
          <a:xfrm>
            <a:off x="4512952" y="5732120"/>
            <a:ext cx="12954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910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9496" y="555189"/>
            <a:ext cx="10515600" cy="1325563"/>
          </a:xfrm>
        </p:spPr>
        <p:txBody>
          <a:bodyPr/>
          <a:lstStyle/>
          <a:p>
            <a:pPr algn="ctr"/>
            <a:r>
              <a:rPr lang="en-US" sz="6000" b="1" dirty="0">
                <a:solidFill>
                  <a:schemeClr val="accent6">
                    <a:lumMod val="40000"/>
                    <a:lumOff val="60000"/>
                  </a:schemeClr>
                </a:solidFill>
              </a:rPr>
              <a:t>Treatment</a:t>
            </a:r>
            <a:endParaRPr lang="en-US" sz="6600" b="1" dirty="0">
              <a:solidFill>
                <a:schemeClr val="accent6">
                  <a:lumMod val="40000"/>
                  <a:lumOff val="60000"/>
                </a:schemeClr>
              </a:solidFill>
            </a:endParaRPr>
          </a:p>
        </p:txBody>
      </p:sp>
      <p:sp>
        <p:nvSpPr>
          <p:cNvPr id="3" name="Content Placeholder 2"/>
          <p:cNvSpPr>
            <a:spLocks noGrp="1"/>
          </p:cNvSpPr>
          <p:nvPr>
            <p:ph idx="1"/>
          </p:nvPr>
        </p:nvSpPr>
        <p:spPr>
          <a:xfrm>
            <a:off x="789496" y="2201263"/>
            <a:ext cx="10515600" cy="4351338"/>
          </a:xfrm>
          <a:noFill/>
          <a:effectLst>
            <a:softEdge rad="12700"/>
          </a:effectLst>
        </p:spPr>
        <p:txBody>
          <a:bodyPr>
            <a:normAutofit lnSpcReduction="10000"/>
          </a:bodyPr>
          <a:lstStyle/>
          <a:p>
            <a:r>
              <a:rPr lang="en-US" dirty="0">
                <a:solidFill>
                  <a:schemeClr val="tx1"/>
                </a:solidFill>
              </a:rPr>
              <a:t>For patients with </a:t>
            </a:r>
            <a:r>
              <a:rPr lang="en-US" dirty="0" err="1">
                <a:solidFill>
                  <a:schemeClr val="tx1"/>
                </a:solidFill>
              </a:rPr>
              <a:t>suspiscion</a:t>
            </a:r>
            <a:r>
              <a:rPr lang="en-US" dirty="0">
                <a:solidFill>
                  <a:schemeClr val="tx1"/>
                </a:solidFill>
              </a:rPr>
              <a:t> of MH outside of Main OR and Wheatley Stewart OR (these locations </a:t>
            </a:r>
            <a:r>
              <a:rPr lang="en-US">
                <a:solidFill>
                  <a:schemeClr val="tx1"/>
                </a:solidFill>
              </a:rPr>
              <a:t>have their own policy) </a:t>
            </a:r>
            <a:r>
              <a:rPr lang="en-US" dirty="0">
                <a:solidFill>
                  <a:schemeClr val="tx1"/>
                </a:solidFill>
              </a:rPr>
              <a:t>Call Code Blue Malignant Hyperthermia at ext. 2000 to activate the Malignant Hyperthermia Response Team.</a:t>
            </a:r>
          </a:p>
          <a:p>
            <a:r>
              <a:rPr lang="en-US" dirty="0">
                <a:solidFill>
                  <a:schemeClr val="tx1"/>
                </a:solidFill>
              </a:rPr>
              <a:t>If the patient had surgery </a:t>
            </a:r>
            <a:r>
              <a:rPr lang="en-US" u="sng" dirty="0">
                <a:solidFill>
                  <a:schemeClr val="tx1"/>
                </a:solidFill>
              </a:rPr>
              <a:t>within the last 24hrs </a:t>
            </a:r>
            <a:r>
              <a:rPr lang="en-US" dirty="0">
                <a:solidFill>
                  <a:schemeClr val="tx1"/>
                </a:solidFill>
              </a:rPr>
              <a:t>notify the surgeon of findings.</a:t>
            </a:r>
          </a:p>
          <a:p>
            <a:r>
              <a:rPr lang="en-US" dirty="0">
                <a:solidFill>
                  <a:schemeClr val="tx1"/>
                </a:solidFill>
              </a:rPr>
              <a:t>Place patient on Cardiac Monitor and start </a:t>
            </a:r>
            <a:r>
              <a:rPr lang="en-US" b="1" dirty="0">
                <a:solidFill>
                  <a:schemeClr val="tx1"/>
                </a:solidFill>
              </a:rPr>
              <a:t>TWO large bore IV’s</a:t>
            </a:r>
            <a:r>
              <a:rPr lang="en-US" dirty="0">
                <a:solidFill>
                  <a:schemeClr val="tx1"/>
                </a:solidFill>
              </a:rPr>
              <a:t>.</a:t>
            </a:r>
          </a:p>
          <a:p>
            <a:r>
              <a:rPr lang="en-US" dirty="0">
                <a:solidFill>
                  <a:schemeClr val="tx1"/>
                </a:solidFill>
              </a:rPr>
              <a:t>Code blue personnel will arrive with the Malignant Hyperthermia Cart Dantrolene within 10 minutes of activation to assist with assessment, Dantrolene administration, and transport to ICU.</a:t>
            </a:r>
          </a:p>
          <a:p>
            <a:r>
              <a:rPr lang="en-US" dirty="0">
                <a:solidFill>
                  <a:schemeClr val="tx1"/>
                </a:solidFill>
              </a:rPr>
              <a:t>Assist the response team in providing adjunct therapy/interventions based on patient’s clinical presentation. (Labs, ABG, bicarb, calcium chloride).</a:t>
            </a:r>
          </a:p>
          <a:p>
            <a:r>
              <a:rPr lang="en-US" dirty="0">
                <a:solidFill>
                  <a:schemeClr val="tx1"/>
                </a:solidFill>
              </a:rPr>
              <a:t>COOL the patient down. ICE the patient, use cold IVF, lavage with cold fluids. Stop cooling if temp. &lt;38C to prevent drift &lt;36C. </a:t>
            </a:r>
          </a:p>
          <a:p>
            <a:r>
              <a:rPr lang="en-US" dirty="0">
                <a:solidFill>
                  <a:schemeClr val="tx1"/>
                </a:solidFill>
              </a:rPr>
              <a:t>Dysrhythmias- use standard drug therapy except calcium channel blockers which may cause hyperkalemia or cardiac arrest in the presence of Dantrolene. </a:t>
            </a:r>
          </a:p>
        </p:txBody>
      </p:sp>
    </p:spTree>
    <p:extLst>
      <p:ext uri="{BB962C8B-B14F-4D97-AF65-F5344CB8AC3E}">
        <p14:creationId xmlns:p14="http://schemas.microsoft.com/office/powerpoint/2010/main" val="42166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48" y="233150"/>
            <a:ext cx="10515600" cy="1325563"/>
          </a:xfrm>
        </p:spPr>
        <p:txBody>
          <a:bodyPr/>
          <a:lstStyle/>
          <a:p>
            <a:pPr algn="ctr"/>
            <a:r>
              <a:rPr lang="en-US" sz="6000" dirty="0">
                <a:solidFill>
                  <a:schemeClr val="accent6">
                    <a:lumMod val="40000"/>
                    <a:lumOff val="60000"/>
                  </a:schemeClr>
                </a:solidFill>
              </a:rPr>
              <a:t>References</a:t>
            </a:r>
          </a:p>
        </p:txBody>
      </p:sp>
      <p:sp>
        <p:nvSpPr>
          <p:cNvPr id="3" name="Content Placeholder 2"/>
          <p:cNvSpPr>
            <a:spLocks noGrp="1"/>
          </p:cNvSpPr>
          <p:nvPr>
            <p:ph idx="1"/>
          </p:nvPr>
        </p:nvSpPr>
        <p:spPr>
          <a:xfrm>
            <a:off x="714648" y="2381806"/>
            <a:ext cx="10233800" cy="4351338"/>
          </a:xfrm>
        </p:spPr>
        <p:txBody>
          <a:bodyPr>
            <a:normAutofit/>
          </a:bodyPr>
          <a:lstStyle/>
          <a:p>
            <a:r>
              <a:rPr lang="en-US" sz="3200" b="1" dirty="0">
                <a:solidFill>
                  <a:schemeClr val="tx1"/>
                </a:solidFill>
              </a:rPr>
              <a:t>MHAUS - Malignant Hyperthermia Association of the United States</a:t>
            </a:r>
            <a:r>
              <a:rPr lang="en-US" sz="3200" dirty="0">
                <a:solidFill>
                  <a:schemeClr val="tx1"/>
                </a:solidFill>
              </a:rPr>
              <a:t> - </a:t>
            </a:r>
            <a:r>
              <a:rPr lang="en-US" sz="3200" u="sng" dirty="0">
                <a:solidFill>
                  <a:schemeClr val="tx1"/>
                </a:solidFill>
              </a:rPr>
              <a:t>https://www.mhaus.org/</a:t>
            </a:r>
          </a:p>
        </p:txBody>
      </p:sp>
    </p:spTree>
    <p:extLst>
      <p:ext uri="{BB962C8B-B14F-4D97-AF65-F5344CB8AC3E}">
        <p14:creationId xmlns:p14="http://schemas.microsoft.com/office/powerpoint/2010/main" val="120651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2DE4-14DD-5E62-BED5-7189EF3B347D}"/>
              </a:ext>
            </a:extLst>
          </p:cNvPr>
          <p:cNvSpPr>
            <a:spLocks noGrp="1"/>
          </p:cNvSpPr>
          <p:nvPr>
            <p:ph type="title"/>
          </p:nvPr>
        </p:nvSpPr>
        <p:spPr/>
        <p:txBody>
          <a:bodyPr/>
          <a:lstStyle/>
          <a:p>
            <a:pPr algn="ctr"/>
            <a:r>
              <a:rPr lang="en-US" dirty="0"/>
              <a:t>Please continue with the test for Malignant Hyperthermia</a:t>
            </a:r>
          </a:p>
        </p:txBody>
      </p:sp>
      <p:sp>
        <p:nvSpPr>
          <p:cNvPr id="3" name="Text Placeholder 2">
            <a:extLst>
              <a:ext uri="{FF2B5EF4-FFF2-40B4-BE49-F238E27FC236}">
                <a16:creationId xmlns:a16="http://schemas.microsoft.com/office/drawing/2014/main" id="{B240ECB9-561E-AD28-BEE9-9393476665F3}"/>
              </a:ext>
            </a:extLst>
          </p:cNvPr>
          <p:cNvSpPr>
            <a:spLocks noGrp="1"/>
          </p:cNvSpPr>
          <p:nvPr>
            <p:ph type="body" idx="1"/>
          </p:nvPr>
        </p:nvSpPr>
        <p:spPr/>
        <p:txBody>
          <a:bodyPr/>
          <a:lstStyle/>
          <a:p>
            <a:r>
              <a:rPr lang="en-US" dirty="0"/>
              <a:t>Link</a:t>
            </a:r>
          </a:p>
        </p:txBody>
      </p:sp>
      <p:sp>
        <p:nvSpPr>
          <p:cNvPr id="4" name="Content Placeholder 3">
            <a:extLst>
              <a:ext uri="{FF2B5EF4-FFF2-40B4-BE49-F238E27FC236}">
                <a16:creationId xmlns:a16="http://schemas.microsoft.com/office/drawing/2014/main" id="{CBC00FB8-630E-4EFB-C3E5-DE9045EE3815}"/>
              </a:ext>
            </a:extLst>
          </p:cNvPr>
          <p:cNvSpPr>
            <a:spLocks noGrp="1"/>
          </p:cNvSpPr>
          <p:nvPr>
            <p:ph sz="half" idx="2"/>
          </p:nvPr>
        </p:nvSpPr>
        <p:spPr/>
        <p:txBody>
          <a:bodyPr/>
          <a:lstStyle/>
          <a:p>
            <a:pPr marL="0" indent="0">
              <a:buNone/>
            </a:pPr>
            <a:r>
              <a:rPr lang="en-US" dirty="0">
                <a:hlinkClick r:id="rId2"/>
              </a:rPr>
              <a:t>https://forms.office.com/r/uVCqbDpDta</a:t>
            </a:r>
            <a:endParaRPr lang="en-US" dirty="0"/>
          </a:p>
          <a:p>
            <a:pPr marL="0" indent="0">
              <a:buNone/>
            </a:pPr>
            <a:endParaRPr lang="en-US" dirty="0"/>
          </a:p>
        </p:txBody>
      </p:sp>
      <p:sp>
        <p:nvSpPr>
          <p:cNvPr id="5" name="Text Placeholder 4">
            <a:extLst>
              <a:ext uri="{FF2B5EF4-FFF2-40B4-BE49-F238E27FC236}">
                <a16:creationId xmlns:a16="http://schemas.microsoft.com/office/drawing/2014/main" id="{44136306-6076-B592-120A-8C9B2031F80A}"/>
              </a:ext>
            </a:extLst>
          </p:cNvPr>
          <p:cNvSpPr>
            <a:spLocks noGrp="1"/>
          </p:cNvSpPr>
          <p:nvPr>
            <p:ph type="body" sz="quarter" idx="3"/>
          </p:nvPr>
        </p:nvSpPr>
        <p:spPr/>
        <p:txBody>
          <a:bodyPr/>
          <a:lstStyle/>
          <a:p>
            <a:r>
              <a:rPr lang="en-US" dirty="0"/>
              <a:t>QR Code</a:t>
            </a:r>
          </a:p>
        </p:txBody>
      </p:sp>
      <p:pic>
        <p:nvPicPr>
          <p:cNvPr id="8" name="Content Placeholder 7" descr="A qr code on a green background&#10;&#10;Description automatically generated">
            <a:extLst>
              <a:ext uri="{FF2B5EF4-FFF2-40B4-BE49-F238E27FC236}">
                <a16:creationId xmlns:a16="http://schemas.microsoft.com/office/drawing/2014/main" id="{0CB71991-CF88-858B-B71D-F814C5AB0038}"/>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200900" y="3179763"/>
            <a:ext cx="2840037" cy="2840037"/>
          </a:xfrm>
        </p:spPr>
      </p:pic>
    </p:spTree>
    <p:extLst>
      <p:ext uri="{BB962C8B-B14F-4D97-AF65-F5344CB8AC3E}">
        <p14:creationId xmlns:p14="http://schemas.microsoft.com/office/powerpoint/2010/main" val="3746487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510</TotalTime>
  <Words>512</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Malignant Hyperthermia</vt:lpstr>
      <vt:lpstr>What is Malignant Hyperthermia?</vt:lpstr>
      <vt:lpstr>Can Malignant Hyperthermia Occur Outside of the OR?</vt:lpstr>
      <vt:lpstr>Who is Susceptible?</vt:lpstr>
      <vt:lpstr>Signs and Symptoms</vt:lpstr>
      <vt:lpstr>Treatment</vt:lpstr>
      <vt:lpstr>References</vt:lpstr>
      <vt:lpstr>Please continue with the test for Malignant Hyperthermia</vt:lpstr>
    </vt:vector>
  </TitlesOfParts>
  <Company>Medical Center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Graham</dc:creator>
  <cp:lastModifiedBy>Amanda Everett</cp:lastModifiedBy>
  <cp:revision>30</cp:revision>
  <dcterms:created xsi:type="dcterms:W3CDTF">2019-10-03T16:44:51Z</dcterms:created>
  <dcterms:modified xsi:type="dcterms:W3CDTF">2024-01-19T17:03:10Z</dcterms:modified>
</cp:coreProperties>
</file>